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6" r:id="rId4"/>
    <p:sldId id="259" r:id="rId5"/>
    <p:sldId id="289" r:id="rId6"/>
    <p:sldId id="291" r:id="rId7"/>
    <p:sldId id="260" r:id="rId8"/>
    <p:sldId id="290" r:id="rId9"/>
    <p:sldId id="288" r:id="rId10"/>
    <p:sldId id="287" r:id="rId11"/>
    <p:sldId id="294" r:id="rId12"/>
    <p:sldId id="292" r:id="rId13"/>
    <p:sldId id="298" r:id="rId14"/>
    <p:sldId id="297" r:id="rId15"/>
  </p:sldIdLst>
  <p:sldSz cx="12188825" cy="685800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273"/>
    <a:srgbClr val="BA3F30"/>
    <a:srgbClr val="FECE6B"/>
    <a:srgbClr val="FFDC55"/>
    <a:srgbClr val="F3681E"/>
    <a:srgbClr val="DE0C0E"/>
    <a:srgbClr val="F83828"/>
    <a:srgbClr val="DE0C0F"/>
    <a:srgbClr val="429765"/>
    <a:srgbClr val="519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 autoAdjust="0"/>
    <p:restoredTop sz="93995" autoAdjust="0"/>
  </p:normalViewPr>
  <p:slideViewPr>
    <p:cSldViewPr snapToGrid="0" snapToObjects="1">
      <p:cViewPr varScale="1">
        <p:scale>
          <a:sx n="81" d="100"/>
          <a:sy n="81" d="100"/>
        </p:scale>
        <p:origin x="581" y="58"/>
      </p:cViewPr>
      <p:guideLst>
        <p:guide orient="horz" pos="2236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1ADCA-2017-1D4F-BF7B-716326A5D2C6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1D4CB-9D9B-5145-8EC7-FEB752E0A9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18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91D4CB-9D9B-5145-8EC7-FEB752E0A9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0415" y="274639"/>
            <a:ext cx="3654531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1076468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589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1DB9E-266B-364C-B7A0-CFFBA7E74FCC}" type="datetimeFigureOut">
              <a:rPr kumimoji="1" lang="zh-CN" altLang="en-US" smtClean="0"/>
              <a:t>2021/10/22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5D161-2C3B-2643-8954-81D73F9789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985"/>
            <a:ext cx="121888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83501" y="922426"/>
            <a:ext cx="1013460" cy="49997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5400" spc="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华韵千藏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5683" y="922426"/>
            <a:ext cx="615553" cy="33822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800" spc="3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线上博物馆</a:t>
            </a:r>
            <a:r>
              <a:rPr kumimoji="1" lang="en-US" altLang="zh-CN" sz="2800" spc="3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APP</a:t>
            </a:r>
            <a:endParaRPr kumimoji="1" lang="zh-CN" altLang="en-US" sz="2800" spc="300" dirty="0">
              <a:solidFill>
                <a:srgbClr val="000000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7856" y="1016036"/>
            <a:ext cx="490220" cy="42110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en-US" altLang="zh-CN" sz="2000" spc="300" dirty="0">
                <a:solidFill>
                  <a:srgbClr val="BA3F3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Digital Museum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59245" y="5523230"/>
            <a:ext cx="1327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第十六组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0"/>
            <a:ext cx="12188826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608070" y="2702560"/>
            <a:ext cx="76200" cy="2336800"/>
          </a:xfrm>
          <a:prstGeom prst="rect">
            <a:avLst/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47765" y="2702560"/>
            <a:ext cx="76200" cy="2336800"/>
          </a:xfrm>
          <a:prstGeom prst="rect">
            <a:avLst/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86825" y="2702560"/>
            <a:ext cx="76200" cy="2336800"/>
          </a:xfrm>
          <a:prstGeom prst="rect">
            <a:avLst/>
          </a:prstGeom>
          <a:solidFill>
            <a:srgbClr val="1D3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0955" y="2072640"/>
            <a:ext cx="153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</a:rPr>
              <a:t>02</a:t>
            </a:r>
            <a:endParaRPr lang="zh-CN" altLang="en-US" sz="4800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13500" y="2072640"/>
            <a:ext cx="153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048115" y="2072640"/>
            <a:ext cx="153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</a:rPr>
              <a:t>04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43000" y="2072640"/>
            <a:ext cx="153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rial Unicode MS" panose="020B0604020202020204" pitchFamily="34" charset="-122"/>
                <a:ea typeface="Arial Unicode MS" panose="020B0604020202020204" pitchFamily="34" charset="-122"/>
              </a:rPr>
              <a:t>01</a:t>
            </a:r>
          </a:p>
        </p:txBody>
      </p:sp>
      <p:sp>
        <p:nvSpPr>
          <p:cNvPr id="19" name="矩形 18"/>
          <p:cNvSpPr/>
          <p:nvPr/>
        </p:nvSpPr>
        <p:spPr>
          <a:xfrm>
            <a:off x="1158240" y="2934970"/>
            <a:ext cx="26162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</a:rPr>
              <a:t>文物&amp;</a:t>
            </a:r>
            <a:r>
              <a:rPr lang="zh-CN" altLang="en-US" sz="20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</a:rPr>
              <a:t>博物馆展示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1182370" y="3381375"/>
            <a:ext cx="223647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用2D图标和文字列出所有博物馆</a:t>
            </a:r>
            <a:r>
              <a:rPr lang="zh-CN" altLang="en-US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和博物馆</a:t>
            </a:r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中可</a:t>
            </a:r>
            <a:r>
              <a:rPr lang="zh-CN" altLang="en-US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供</a:t>
            </a:r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观赏的文物</a:t>
            </a:r>
            <a:endParaRPr lang="zh-CN" altLang="en-US" sz="1500" b="0" i="0" dirty="0">
              <a:effectLst/>
              <a:latin typeface="Segoe UI Light" panose="020B0502040204020203" pitchFamily="34" charset="0"/>
              <a:ea typeface="Arial Unicode MS" panose="020B060402020202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53815" y="2934970"/>
            <a:ext cx="256413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</a:rPr>
              <a:t>文物详情</a:t>
            </a:r>
          </a:p>
        </p:txBody>
      </p:sp>
      <p:sp>
        <p:nvSpPr>
          <p:cNvPr id="22" name="矩形 21"/>
          <p:cNvSpPr/>
          <p:nvPr/>
        </p:nvSpPr>
        <p:spPr>
          <a:xfrm>
            <a:off x="3879215" y="3381375"/>
            <a:ext cx="223647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以提供某个文物详细历史背景和故事介绍的界面</a:t>
            </a:r>
          </a:p>
        </p:txBody>
      </p:sp>
      <p:sp>
        <p:nvSpPr>
          <p:cNvPr id="23" name="矩形 22"/>
          <p:cNvSpPr/>
          <p:nvPr/>
        </p:nvSpPr>
        <p:spPr>
          <a:xfrm>
            <a:off x="6424930" y="2934970"/>
            <a:ext cx="26517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</a:rPr>
              <a:t>文物3D模型展示界面</a:t>
            </a:r>
          </a:p>
        </p:txBody>
      </p:sp>
      <p:sp>
        <p:nvSpPr>
          <p:cNvPr id="24" name="矩形 23"/>
          <p:cNvSpPr/>
          <p:nvPr/>
        </p:nvSpPr>
        <p:spPr>
          <a:xfrm>
            <a:off x="6450330" y="3381375"/>
            <a:ext cx="223647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对文物</a:t>
            </a:r>
            <a:r>
              <a:rPr lang="zh-CN" altLang="en-US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进行</a:t>
            </a:r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3D</a:t>
            </a:r>
            <a:r>
              <a:rPr lang="zh-CN" altLang="en-US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建模供用户</a:t>
            </a:r>
            <a:r>
              <a:rPr lang="en-US" altLang="zh-CN" sz="15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进行预览，打造真实逼真的体验效果</a:t>
            </a:r>
          </a:p>
        </p:txBody>
      </p:sp>
      <p:sp>
        <p:nvSpPr>
          <p:cNvPr id="25" name="矩形 24"/>
          <p:cNvSpPr/>
          <p:nvPr/>
        </p:nvSpPr>
        <p:spPr>
          <a:xfrm>
            <a:off x="9061450" y="2934970"/>
            <a:ext cx="244856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  <a:latin typeface="Arial Unicode MS" panose="020B0604020202020204" pitchFamily="34" charset="-122"/>
                <a:ea typeface="Arial Unicode MS" panose="020B0604020202020204" pitchFamily="34" charset="-122"/>
              </a:rPr>
              <a:t>社区讨论功能</a:t>
            </a:r>
          </a:p>
        </p:txBody>
      </p:sp>
      <p:sp>
        <p:nvSpPr>
          <p:cNvPr id="26" name="矩形 25"/>
          <p:cNvSpPr/>
          <p:nvPr/>
        </p:nvSpPr>
        <p:spPr>
          <a:xfrm>
            <a:off x="9087485" y="3381375"/>
            <a:ext cx="206311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便于用户相互交流</a:t>
            </a:r>
            <a:r>
              <a:rPr lang="zh-CN" altLang="en-US" sz="1400" b="0" i="0" dirty="0">
                <a:effectLst/>
                <a:latin typeface="Segoe UI Light" panose="020B0502040204020203" pitchFamily="34" charset="0"/>
                <a:ea typeface="Arial Unicode MS" panose="020B0604020202020204" pitchFamily="34" charset="-122"/>
                <a:cs typeface="Segoe UI Light" panose="020B0502040204020203" pitchFamily="34" charset="0"/>
              </a:rPr>
              <a:t>对历史与文物的想法</a:t>
            </a:r>
          </a:p>
        </p:txBody>
      </p:sp>
      <p:sp>
        <p:nvSpPr>
          <p:cNvPr id="27" name="矩形 26"/>
          <p:cNvSpPr/>
          <p:nvPr/>
        </p:nvSpPr>
        <p:spPr>
          <a:xfrm>
            <a:off x="1247775" y="4401185"/>
            <a:ext cx="2000885" cy="113474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047490" y="4401185"/>
            <a:ext cx="1835785" cy="113411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617970" y="4401185"/>
            <a:ext cx="1899920" cy="108394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201150" y="4401185"/>
            <a:ext cx="1951990" cy="1061085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 descr="未标题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580" y="650240"/>
            <a:ext cx="3669665" cy="100711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 flipH="1">
            <a:off x="4650079" y="873707"/>
            <a:ext cx="2943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产品内容设计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/>
      <p:bldP spid="2" grpId="0"/>
      <p:bldP spid="10" grpId="0"/>
      <p:bldP spid="13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 bldLvl="0" animBg="1"/>
      <p:bldP spid="28" grpId="0" bldLvl="0" animBg="1"/>
      <p:bldP spid="29" grpId="0" bldLvl="0" animBg="1"/>
      <p:bldP spid="3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1" name="图片 10" descr="标题框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7" y="1938421"/>
            <a:ext cx="9100030" cy="3671834"/>
          </a:xfrm>
          <a:prstGeom prst="rect">
            <a:avLst/>
          </a:prstGeom>
        </p:spPr>
      </p:pic>
      <p:pic>
        <p:nvPicPr>
          <p:cNvPr id="12" name="图片 11" descr="项目序号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4" y="980728"/>
            <a:ext cx="1942748" cy="1937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41775" y="3421380"/>
            <a:ext cx="421132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zh-CN" altLang="en-US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推广</a:t>
            </a:r>
            <a:r>
              <a:rPr kumimoji="1" lang="en-US" altLang="zh-CN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&amp;</a:t>
            </a:r>
            <a:r>
              <a:rPr kumimoji="1" lang="zh-CN" altLang="en-US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运营方案</a:t>
            </a:r>
          </a:p>
        </p:txBody>
      </p:sp>
      <p:sp>
        <p:nvSpPr>
          <p:cNvPr id="18" name="矩形 17"/>
          <p:cNvSpPr/>
          <p:nvPr/>
        </p:nvSpPr>
        <p:spPr>
          <a:xfrm>
            <a:off x="5777613" y="1611769"/>
            <a:ext cx="738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88826" cy="6858000"/>
          </a:xfrm>
          <a:prstGeom prst="rect">
            <a:avLst/>
          </a:prstGeom>
        </p:spPr>
      </p:pic>
      <p:sp>
        <p:nvSpPr>
          <p:cNvPr id="18" name="Bent Arrow 3"/>
          <p:cNvSpPr/>
          <p:nvPr/>
        </p:nvSpPr>
        <p:spPr>
          <a:xfrm rot="13500000" flipH="1" flipV="1">
            <a:off x="5652774" y="1316817"/>
            <a:ext cx="1167149" cy="117664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19" name="Freeform 4"/>
          <p:cNvSpPr/>
          <p:nvPr/>
        </p:nvSpPr>
        <p:spPr>
          <a:xfrm>
            <a:off x="6243004" y="3646290"/>
            <a:ext cx="1465315" cy="1465316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latin typeface="HYShuSongErF" panose="02010600000101010101" pitchFamily="2" charset="-122"/>
              <a:ea typeface="HYShuSongErF" panose="02010600000101010101" pitchFamily="2" charset="-122"/>
              <a:cs typeface="Source Sans Pro" charset="0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6243004" y="1674994"/>
            <a:ext cx="1465315" cy="1465316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latin typeface="HYShuSongErF" panose="02010600000101010101" pitchFamily="2" charset="-122"/>
              <a:ea typeface="HYShuSongErF" panose="02010600000101010101" pitchFamily="2" charset="-122"/>
              <a:cs typeface="Source Sans Pro" charset="0"/>
            </a:endParaRPr>
          </a:p>
        </p:txBody>
      </p:sp>
      <p:sp>
        <p:nvSpPr>
          <p:cNvPr id="21" name="Freeform 6"/>
          <p:cNvSpPr/>
          <p:nvPr/>
        </p:nvSpPr>
        <p:spPr>
          <a:xfrm>
            <a:off x="4210667" y="1682857"/>
            <a:ext cx="1465315" cy="1465316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latin typeface="HYShuSongErF" panose="02010600000101010101" pitchFamily="2" charset="-122"/>
              <a:ea typeface="HYShuSongErF" panose="02010600000101010101" pitchFamily="2" charset="-122"/>
              <a:cs typeface="Source Sans Pro" charset="0"/>
            </a:endParaRPr>
          </a:p>
        </p:txBody>
      </p:sp>
      <p:sp>
        <p:nvSpPr>
          <p:cNvPr id="22" name="Freeform 7"/>
          <p:cNvSpPr/>
          <p:nvPr/>
        </p:nvSpPr>
        <p:spPr>
          <a:xfrm>
            <a:off x="4210667" y="3646290"/>
            <a:ext cx="1465315" cy="1465316"/>
          </a:xfrm>
          <a:custGeom>
            <a:avLst/>
            <a:gdLst>
              <a:gd name="connsiteX0" fmla="*/ 1621876 w 4116165"/>
              <a:gd name="connsiteY0" fmla="*/ 814807 h 3497531"/>
              <a:gd name="connsiteX1" fmla="*/ 3927730 w 4116165"/>
              <a:gd name="connsiteY1" fmla="*/ 814807 h 3497531"/>
              <a:gd name="connsiteX2" fmla="*/ 4116165 w 4116165"/>
              <a:gd name="connsiteY2" fmla="*/ 1003242 h 3497531"/>
              <a:gd name="connsiteX3" fmla="*/ 4116165 w 4116165"/>
              <a:gd name="connsiteY3" fmla="*/ 3309096 h 3497531"/>
              <a:gd name="connsiteX4" fmla="*/ 3927730 w 4116165"/>
              <a:gd name="connsiteY4" fmla="*/ 3497531 h 3497531"/>
              <a:gd name="connsiteX5" fmla="*/ 1621876 w 4116165"/>
              <a:gd name="connsiteY5" fmla="*/ 3497531 h 3497531"/>
              <a:gd name="connsiteX6" fmla="*/ 1433441 w 4116165"/>
              <a:gd name="connsiteY6" fmla="*/ 3309096 h 3497531"/>
              <a:gd name="connsiteX7" fmla="*/ 1433441 w 4116165"/>
              <a:gd name="connsiteY7" fmla="*/ 1003242 h 3497531"/>
              <a:gd name="connsiteX8" fmla="*/ 1621876 w 4116165"/>
              <a:gd name="connsiteY8" fmla="*/ 814807 h 3497531"/>
              <a:gd name="connsiteX9" fmla="*/ 688860 w 4116165"/>
              <a:gd name="connsiteY9" fmla="*/ 0 h 3497531"/>
              <a:gd name="connsiteX10" fmla="*/ 739322 w 4116165"/>
              <a:gd name="connsiteY10" fmla="*/ 20901 h 3497531"/>
              <a:gd name="connsiteX11" fmla="*/ 1356818 w 4116165"/>
              <a:gd name="connsiteY11" fmla="*/ 638398 h 3497531"/>
              <a:gd name="connsiteX12" fmla="*/ 1356818 w 4116165"/>
              <a:gd name="connsiteY12" fmla="*/ 739322 h 3497531"/>
              <a:gd name="connsiteX13" fmla="*/ 739322 w 4116165"/>
              <a:gd name="connsiteY13" fmla="*/ 1356819 h 3497531"/>
              <a:gd name="connsiteX14" fmla="*/ 638398 w 4116165"/>
              <a:gd name="connsiteY14" fmla="*/ 1356819 h 3497531"/>
              <a:gd name="connsiteX15" fmla="*/ 20901 w 4116165"/>
              <a:gd name="connsiteY15" fmla="*/ 739322 h 3497531"/>
              <a:gd name="connsiteX16" fmla="*/ 20901 w 4116165"/>
              <a:gd name="connsiteY16" fmla="*/ 638398 h 3497531"/>
              <a:gd name="connsiteX17" fmla="*/ 638398 w 4116165"/>
              <a:gd name="connsiteY17" fmla="*/ 20901 h 3497531"/>
              <a:gd name="connsiteX18" fmla="*/ 688860 w 4116165"/>
              <a:gd name="connsiteY18" fmla="*/ 0 h 3497531"/>
              <a:gd name="connsiteX0-1" fmla="*/ 1433441 w 4116165"/>
              <a:gd name="connsiteY0-2" fmla="*/ 1003242 h 3497531"/>
              <a:gd name="connsiteX1-3" fmla="*/ 3927730 w 4116165"/>
              <a:gd name="connsiteY1-4" fmla="*/ 814807 h 3497531"/>
              <a:gd name="connsiteX2-5" fmla="*/ 4116165 w 4116165"/>
              <a:gd name="connsiteY2-6" fmla="*/ 1003242 h 3497531"/>
              <a:gd name="connsiteX3-7" fmla="*/ 4116165 w 4116165"/>
              <a:gd name="connsiteY3-8" fmla="*/ 3309096 h 3497531"/>
              <a:gd name="connsiteX4-9" fmla="*/ 3927730 w 4116165"/>
              <a:gd name="connsiteY4-10" fmla="*/ 3497531 h 3497531"/>
              <a:gd name="connsiteX5-11" fmla="*/ 1621876 w 4116165"/>
              <a:gd name="connsiteY5-12" fmla="*/ 3497531 h 3497531"/>
              <a:gd name="connsiteX6-13" fmla="*/ 1433441 w 4116165"/>
              <a:gd name="connsiteY6-14" fmla="*/ 3309096 h 3497531"/>
              <a:gd name="connsiteX7-15" fmla="*/ 1433441 w 4116165"/>
              <a:gd name="connsiteY7-16" fmla="*/ 1003242 h 3497531"/>
              <a:gd name="connsiteX8-17" fmla="*/ 688860 w 4116165"/>
              <a:gd name="connsiteY8-18" fmla="*/ 0 h 3497531"/>
              <a:gd name="connsiteX9-19" fmla="*/ 739322 w 4116165"/>
              <a:gd name="connsiteY9-20" fmla="*/ 20901 h 3497531"/>
              <a:gd name="connsiteX10-21" fmla="*/ 1356818 w 4116165"/>
              <a:gd name="connsiteY10-22" fmla="*/ 638398 h 3497531"/>
              <a:gd name="connsiteX11-23" fmla="*/ 1356818 w 4116165"/>
              <a:gd name="connsiteY11-24" fmla="*/ 739322 h 3497531"/>
              <a:gd name="connsiteX12-25" fmla="*/ 739322 w 4116165"/>
              <a:gd name="connsiteY12-26" fmla="*/ 1356819 h 3497531"/>
              <a:gd name="connsiteX13-27" fmla="*/ 638398 w 4116165"/>
              <a:gd name="connsiteY13-28" fmla="*/ 1356819 h 3497531"/>
              <a:gd name="connsiteX14-29" fmla="*/ 20901 w 4116165"/>
              <a:gd name="connsiteY14-30" fmla="*/ 739322 h 3497531"/>
              <a:gd name="connsiteX15-31" fmla="*/ 20901 w 4116165"/>
              <a:gd name="connsiteY15-32" fmla="*/ 638398 h 3497531"/>
              <a:gd name="connsiteX16-33" fmla="*/ 638398 w 4116165"/>
              <a:gd name="connsiteY16-34" fmla="*/ 20901 h 3497531"/>
              <a:gd name="connsiteX17-35" fmla="*/ 688860 w 4116165"/>
              <a:gd name="connsiteY17-36" fmla="*/ 0 h 3497531"/>
              <a:gd name="connsiteX0-37" fmla="*/ 1433441 w 4116165"/>
              <a:gd name="connsiteY0-38" fmla="*/ 3309096 h 3497531"/>
              <a:gd name="connsiteX1-39" fmla="*/ 3927730 w 4116165"/>
              <a:gd name="connsiteY1-40" fmla="*/ 814807 h 3497531"/>
              <a:gd name="connsiteX2-41" fmla="*/ 4116165 w 4116165"/>
              <a:gd name="connsiteY2-42" fmla="*/ 1003242 h 3497531"/>
              <a:gd name="connsiteX3-43" fmla="*/ 4116165 w 4116165"/>
              <a:gd name="connsiteY3-44" fmla="*/ 3309096 h 3497531"/>
              <a:gd name="connsiteX4-45" fmla="*/ 3927730 w 4116165"/>
              <a:gd name="connsiteY4-46" fmla="*/ 3497531 h 3497531"/>
              <a:gd name="connsiteX5-47" fmla="*/ 1621876 w 4116165"/>
              <a:gd name="connsiteY5-48" fmla="*/ 3497531 h 3497531"/>
              <a:gd name="connsiteX6-49" fmla="*/ 1433441 w 4116165"/>
              <a:gd name="connsiteY6-50" fmla="*/ 3309096 h 3497531"/>
              <a:gd name="connsiteX7-51" fmla="*/ 688860 w 4116165"/>
              <a:gd name="connsiteY7-52" fmla="*/ 0 h 3497531"/>
              <a:gd name="connsiteX8-53" fmla="*/ 739322 w 4116165"/>
              <a:gd name="connsiteY8-54" fmla="*/ 20901 h 3497531"/>
              <a:gd name="connsiteX9-55" fmla="*/ 1356818 w 4116165"/>
              <a:gd name="connsiteY9-56" fmla="*/ 638398 h 3497531"/>
              <a:gd name="connsiteX10-57" fmla="*/ 1356818 w 4116165"/>
              <a:gd name="connsiteY10-58" fmla="*/ 739322 h 3497531"/>
              <a:gd name="connsiteX11-59" fmla="*/ 739322 w 4116165"/>
              <a:gd name="connsiteY11-60" fmla="*/ 1356819 h 3497531"/>
              <a:gd name="connsiteX12-61" fmla="*/ 638398 w 4116165"/>
              <a:gd name="connsiteY12-62" fmla="*/ 1356819 h 3497531"/>
              <a:gd name="connsiteX13-63" fmla="*/ 20901 w 4116165"/>
              <a:gd name="connsiteY13-64" fmla="*/ 739322 h 3497531"/>
              <a:gd name="connsiteX14-65" fmla="*/ 20901 w 4116165"/>
              <a:gd name="connsiteY14-66" fmla="*/ 638398 h 3497531"/>
              <a:gd name="connsiteX15-67" fmla="*/ 638398 w 4116165"/>
              <a:gd name="connsiteY15-68" fmla="*/ 20901 h 3497531"/>
              <a:gd name="connsiteX16-69" fmla="*/ 688860 w 4116165"/>
              <a:gd name="connsiteY16-70" fmla="*/ 0 h 3497531"/>
              <a:gd name="connsiteX0-71" fmla="*/ 1433441 w 4116165"/>
              <a:gd name="connsiteY0-72" fmla="*/ 3309096 h 3497531"/>
              <a:gd name="connsiteX1-73" fmla="*/ 4116165 w 4116165"/>
              <a:gd name="connsiteY1-74" fmla="*/ 1003242 h 3497531"/>
              <a:gd name="connsiteX2-75" fmla="*/ 4116165 w 4116165"/>
              <a:gd name="connsiteY2-76" fmla="*/ 3309096 h 3497531"/>
              <a:gd name="connsiteX3-77" fmla="*/ 3927730 w 4116165"/>
              <a:gd name="connsiteY3-78" fmla="*/ 3497531 h 3497531"/>
              <a:gd name="connsiteX4-79" fmla="*/ 1621876 w 4116165"/>
              <a:gd name="connsiteY4-80" fmla="*/ 3497531 h 3497531"/>
              <a:gd name="connsiteX5-81" fmla="*/ 1433441 w 4116165"/>
              <a:gd name="connsiteY5-82" fmla="*/ 3309096 h 3497531"/>
              <a:gd name="connsiteX6-83" fmla="*/ 688860 w 4116165"/>
              <a:gd name="connsiteY6-84" fmla="*/ 0 h 3497531"/>
              <a:gd name="connsiteX7-85" fmla="*/ 739322 w 4116165"/>
              <a:gd name="connsiteY7-86" fmla="*/ 20901 h 3497531"/>
              <a:gd name="connsiteX8-87" fmla="*/ 1356818 w 4116165"/>
              <a:gd name="connsiteY8-88" fmla="*/ 638398 h 3497531"/>
              <a:gd name="connsiteX9-89" fmla="*/ 1356818 w 4116165"/>
              <a:gd name="connsiteY9-90" fmla="*/ 739322 h 3497531"/>
              <a:gd name="connsiteX10-91" fmla="*/ 739322 w 4116165"/>
              <a:gd name="connsiteY10-92" fmla="*/ 1356819 h 3497531"/>
              <a:gd name="connsiteX11-93" fmla="*/ 638398 w 4116165"/>
              <a:gd name="connsiteY11-94" fmla="*/ 1356819 h 3497531"/>
              <a:gd name="connsiteX12-95" fmla="*/ 20901 w 4116165"/>
              <a:gd name="connsiteY12-96" fmla="*/ 739322 h 3497531"/>
              <a:gd name="connsiteX13-97" fmla="*/ 20901 w 4116165"/>
              <a:gd name="connsiteY13-98" fmla="*/ 638398 h 3497531"/>
              <a:gd name="connsiteX14-99" fmla="*/ 638398 w 4116165"/>
              <a:gd name="connsiteY14-100" fmla="*/ 20901 h 3497531"/>
              <a:gd name="connsiteX15-101" fmla="*/ 688860 w 4116165"/>
              <a:gd name="connsiteY15-102" fmla="*/ 0 h 3497531"/>
              <a:gd name="connsiteX0-103" fmla="*/ 1433441 w 4116165"/>
              <a:gd name="connsiteY0-104" fmla="*/ 3309096 h 3497531"/>
              <a:gd name="connsiteX1-105" fmla="*/ 4116165 w 4116165"/>
              <a:gd name="connsiteY1-106" fmla="*/ 3309096 h 3497531"/>
              <a:gd name="connsiteX2-107" fmla="*/ 3927730 w 4116165"/>
              <a:gd name="connsiteY2-108" fmla="*/ 3497531 h 3497531"/>
              <a:gd name="connsiteX3-109" fmla="*/ 1621876 w 4116165"/>
              <a:gd name="connsiteY3-110" fmla="*/ 3497531 h 3497531"/>
              <a:gd name="connsiteX4-111" fmla="*/ 1433441 w 4116165"/>
              <a:gd name="connsiteY4-112" fmla="*/ 3309096 h 3497531"/>
              <a:gd name="connsiteX5-113" fmla="*/ 688860 w 4116165"/>
              <a:gd name="connsiteY5-114" fmla="*/ 0 h 3497531"/>
              <a:gd name="connsiteX6-115" fmla="*/ 739322 w 4116165"/>
              <a:gd name="connsiteY6-116" fmla="*/ 20901 h 3497531"/>
              <a:gd name="connsiteX7-117" fmla="*/ 1356818 w 4116165"/>
              <a:gd name="connsiteY7-118" fmla="*/ 638398 h 3497531"/>
              <a:gd name="connsiteX8-119" fmla="*/ 1356818 w 4116165"/>
              <a:gd name="connsiteY8-120" fmla="*/ 739322 h 3497531"/>
              <a:gd name="connsiteX9-121" fmla="*/ 739322 w 4116165"/>
              <a:gd name="connsiteY9-122" fmla="*/ 1356819 h 3497531"/>
              <a:gd name="connsiteX10-123" fmla="*/ 638398 w 4116165"/>
              <a:gd name="connsiteY10-124" fmla="*/ 1356819 h 3497531"/>
              <a:gd name="connsiteX11-125" fmla="*/ 20901 w 4116165"/>
              <a:gd name="connsiteY11-126" fmla="*/ 739322 h 3497531"/>
              <a:gd name="connsiteX12-127" fmla="*/ 20901 w 4116165"/>
              <a:gd name="connsiteY12-128" fmla="*/ 638398 h 3497531"/>
              <a:gd name="connsiteX13-129" fmla="*/ 638398 w 4116165"/>
              <a:gd name="connsiteY13-130" fmla="*/ 20901 h 3497531"/>
              <a:gd name="connsiteX14-131" fmla="*/ 688860 w 4116165"/>
              <a:gd name="connsiteY14-132" fmla="*/ 0 h 3497531"/>
              <a:gd name="connsiteX0-133" fmla="*/ 1433441 w 3927730"/>
              <a:gd name="connsiteY0-134" fmla="*/ 3309096 h 3497531"/>
              <a:gd name="connsiteX1-135" fmla="*/ 3927730 w 3927730"/>
              <a:gd name="connsiteY1-136" fmla="*/ 3497531 h 3497531"/>
              <a:gd name="connsiteX2-137" fmla="*/ 1621876 w 3927730"/>
              <a:gd name="connsiteY2-138" fmla="*/ 3497531 h 3497531"/>
              <a:gd name="connsiteX3-139" fmla="*/ 1433441 w 3927730"/>
              <a:gd name="connsiteY3-140" fmla="*/ 3309096 h 3497531"/>
              <a:gd name="connsiteX4-141" fmla="*/ 688860 w 3927730"/>
              <a:gd name="connsiteY4-142" fmla="*/ 0 h 3497531"/>
              <a:gd name="connsiteX5-143" fmla="*/ 739322 w 3927730"/>
              <a:gd name="connsiteY5-144" fmla="*/ 20901 h 3497531"/>
              <a:gd name="connsiteX6-145" fmla="*/ 1356818 w 3927730"/>
              <a:gd name="connsiteY6-146" fmla="*/ 638398 h 3497531"/>
              <a:gd name="connsiteX7-147" fmla="*/ 1356818 w 3927730"/>
              <a:gd name="connsiteY7-148" fmla="*/ 739322 h 3497531"/>
              <a:gd name="connsiteX8-149" fmla="*/ 739322 w 3927730"/>
              <a:gd name="connsiteY8-150" fmla="*/ 1356819 h 3497531"/>
              <a:gd name="connsiteX9-151" fmla="*/ 638398 w 3927730"/>
              <a:gd name="connsiteY9-152" fmla="*/ 1356819 h 3497531"/>
              <a:gd name="connsiteX10-153" fmla="*/ 20901 w 3927730"/>
              <a:gd name="connsiteY10-154" fmla="*/ 739322 h 3497531"/>
              <a:gd name="connsiteX11-155" fmla="*/ 20901 w 3927730"/>
              <a:gd name="connsiteY11-156" fmla="*/ 638398 h 3497531"/>
              <a:gd name="connsiteX12-157" fmla="*/ 638398 w 3927730"/>
              <a:gd name="connsiteY12-158" fmla="*/ 20901 h 3497531"/>
              <a:gd name="connsiteX13-159" fmla="*/ 688860 w 3927730"/>
              <a:gd name="connsiteY13-160" fmla="*/ 0 h 3497531"/>
              <a:gd name="connsiteX0-161" fmla="*/ 1433441 w 1621876"/>
              <a:gd name="connsiteY0-162" fmla="*/ 3309096 h 3497531"/>
              <a:gd name="connsiteX1-163" fmla="*/ 1621876 w 1621876"/>
              <a:gd name="connsiteY1-164" fmla="*/ 3497531 h 3497531"/>
              <a:gd name="connsiteX2-165" fmla="*/ 1433441 w 1621876"/>
              <a:gd name="connsiteY2-166" fmla="*/ 3309096 h 3497531"/>
              <a:gd name="connsiteX3-167" fmla="*/ 688860 w 1621876"/>
              <a:gd name="connsiteY3-168" fmla="*/ 0 h 3497531"/>
              <a:gd name="connsiteX4-169" fmla="*/ 739322 w 1621876"/>
              <a:gd name="connsiteY4-170" fmla="*/ 20901 h 3497531"/>
              <a:gd name="connsiteX5-171" fmla="*/ 1356818 w 1621876"/>
              <a:gd name="connsiteY5-172" fmla="*/ 638398 h 3497531"/>
              <a:gd name="connsiteX6-173" fmla="*/ 1356818 w 1621876"/>
              <a:gd name="connsiteY6-174" fmla="*/ 739322 h 3497531"/>
              <a:gd name="connsiteX7-175" fmla="*/ 739322 w 1621876"/>
              <a:gd name="connsiteY7-176" fmla="*/ 1356819 h 3497531"/>
              <a:gd name="connsiteX8-177" fmla="*/ 638398 w 1621876"/>
              <a:gd name="connsiteY8-178" fmla="*/ 1356819 h 3497531"/>
              <a:gd name="connsiteX9-179" fmla="*/ 20901 w 1621876"/>
              <a:gd name="connsiteY9-180" fmla="*/ 739322 h 3497531"/>
              <a:gd name="connsiteX10-181" fmla="*/ 20901 w 1621876"/>
              <a:gd name="connsiteY10-182" fmla="*/ 638398 h 3497531"/>
              <a:gd name="connsiteX11-183" fmla="*/ 638398 w 1621876"/>
              <a:gd name="connsiteY11-184" fmla="*/ 20901 h 3497531"/>
              <a:gd name="connsiteX12-185" fmla="*/ 688860 w 1621876"/>
              <a:gd name="connsiteY12-186" fmla="*/ 0 h 3497531"/>
              <a:gd name="connsiteX0-187" fmla="*/ 688860 w 1377719"/>
              <a:gd name="connsiteY0-188" fmla="*/ 0 h 1377720"/>
              <a:gd name="connsiteX1-189" fmla="*/ 739322 w 1377719"/>
              <a:gd name="connsiteY1-190" fmla="*/ 20901 h 1377720"/>
              <a:gd name="connsiteX2-191" fmla="*/ 1356818 w 1377719"/>
              <a:gd name="connsiteY2-192" fmla="*/ 638398 h 1377720"/>
              <a:gd name="connsiteX3-193" fmla="*/ 1356818 w 1377719"/>
              <a:gd name="connsiteY3-194" fmla="*/ 739322 h 1377720"/>
              <a:gd name="connsiteX4-195" fmla="*/ 739322 w 1377719"/>
              <a:gd name="connsiteY4-196" fmla="*/ 1356819 h 1377720"/>
              <a:gd name="connsiteX5-197" fmla="*/ 638398 w 1377719"/>
              <a:gd name="connsiteY5-198" fmla="*/ 1356819 h 1377720"/>
              <a:gd name="connsiteX6-199" fmla="*/ 20901 w 1377719"/>
              <a:gd name="connsiteY6-200" fmla="*/ 739322 h 1377720"/>
              <a:gd name="connsiteX7-201" fmla="*/ 20901 w 1377719"/>
              <a:gd name="connsiteY7-202" fmla="*/ 638398 h 1377720"/>
              <a:gd name="connsiteX8-203" fmla="*/ 638398 w 1377719"/>
              <a:gd name="connsiteY8-204" fmla="*/ 20901 h 1377720"/>
              <a:gd name="connsiteX9-205" fmla="*/ 688860 w 1377719"/>
              <a:gd name="connsiteY9-206" fmla="*/ 0 h 1377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377719" h="1377720">
                <a:moveTo>
                  <a:pt x="688860" y="0"/>
                </a:moveTo>
                <a:cubicBezTo>
                  <a:pt x="707124" y="0"/>
                  <a:pt x="725387" y="6967"/>
                  <a:pt x="739322" y="20901"/>
                </a:cubicBezTo>
                <a:lnTo>
                  <a:pt x="1356818" y="638398"/>
                </a:lnTo>
                <a:cubicBezTo>
                  <a:pt x="1384687" y="666267"/>
                  <a:pt x="1384687" y="711453"/>
                  <a:pt x="1356818" y="739322"/>
                </a:cubicBezTo>
                <a:lnTo>
                  <a:pt x="739322" y="1356819"/>
                </a:lnTo>
                <a:cubicBezTo>
                  <a:pt x="711453" y="1384688"/>
                  <a:pt x="666267" y="1384688"/>
                  <a:pt x="638398" y="1356819"/>
                </a:cubicBezTo>
                <a:lnTo>
                  <a:pt x="20901" y="739322"/>
                </a:lnTo>
                <a:cubicBezTo>
                  <a:pt x="-6968" y="711453"/>
                  <a:pt x="-6968" y="666267"/>
                  <a:pt x="20901" y="638398"/>
                </a:cubicBezTo>
                <a:lnTo>
                  <a:pt x="638398" y="20901"/>
                </a:lnTo>
                <a:cubicBezTo>
                  <a:pt x="652332" y="6967"/>
                  <a:pt x="670596" y="0"/>
                  <a:pt x="6888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800" b="1" dirty="0">
              <a:latin typeface="HYShuSongErF" panose="02010600000101010101" pitchFamily="2" charset="-122"/>
              <a:ea typeface="HYShuSongErF" panose="02010600000101010101" pitchFamily="2" charset="-122"/>
              <a:cs typeface="Source Sans Pro" charset="0"/>
            </a:endParaRPr>
          </a:p>
        </p:txBody>
      </p:sp>
      <p:sp>
        <p:nvSpPr>
          <p:cNvPr id="23" name="Bent Arrow 8"/>
          <p:cNvSpPr/>
          <p:nvPr/>
        </p:nvSpPr>
        <p:spPr>
          <a:xfrm rot="18900000" flipH="1" flipV="1">
            <a:off x="6849798" y="2723546"/>
            <a:ext cx="1167149" cy="117664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4" name="Bent Arrow 9"/>
          <p:cNvSpPr/>
          <p:nvPr/>
        </p:nvSpPr>
        <p:spPr>
          <a:xfrm rot="2700000" flipH="1" flipV="1">
            <a:off x="5361643" y="4073678"/>
            <a:ext cx="1167149" cy="117664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5" name="Bent Arrow 10"/>
          <p:cNvSpPr/>
          <p:nvPr/>
        </p:nvSpPr>
        <p:spPr>
          <a:xfrm rot="8100000" flipH="1" flipV="1">
            <a:off x="3899735" y="2690731"/>
            <a:ext cx="1167149" cy="1176640"/>
          </a:xfrm>
          <a:prstGeom prst="bentArrow">
            <a:avLst>
              <a:gd name="adj1" fmla="val 5470"/>
              <a:gd name="adj2" fmla="val 9301"/>
              <a:gd name="adj3" fmla="val 12699"/>
              <a:gd name="adj4" fmla="val 39549"/>
            </a:avLst>
          </a:prstGeom>
          <a:solidFill>
            <a:srgbClr val="B2B2B2">
              <a:alpha val="5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1117578" y="1715130"/>
            <a:ext cx="25336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dirty="0">
                <a:latin typeface="HYShuSongErF" panose="02010600000101010101" pitchFamily="2" charset="-122"/>
                <a:ea typeface="HYShuSongErF" panose="02010600000101010101" pitchFamily="2" charset="-122"/>
              </a:rPr>
              <a:t>基础上线</a:t>
            </a:r>
          </a:p>
        </p:txBody>
      </p:sp>
      <p:sp>
        <p:nvSpPr>
          <p:cNvPr id="28" name="Shape 2527"/>
          <p:cNvSpPr/>
          <p:nvPr/>
        </p:nvSpPr>
        <p:spPr>
          <a:xfrm>
            <a:off x="4789949" y="2244358"/>
            <a:ext cx="326797" cy="326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9" name="Shape 2528"/>
          <p:cNvSpPr/>
          <p:nvPr/>
        </p:nvSpPr>
        <p:spPr>
          <a:xfrm>
            <a:off x="6857201" y="2174900"/>
            <a:ext cx="237671" cy="326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41" name="Shape 2591"/>
          <p:cNvSpPr/>
          <p:nvPr/>
        </p:nvSpPr>
        <p:spPr>
          <a:xfrm>
            <a:off x="4775568" y="4215663"/>
            <a:ext cx="326797" cy="326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42" name="Shape 2605"/>
          <p:cNvSpPr/>
          <p:nvPr/>
        </p:nvSpPr>
        <p:spPr>
          <a:xfrm>
            <a:off x="6812060" y="4215788"/>
            <a:ext cx="326951" cy="326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002883" y="4177025"/>
            <a:ext cx="25336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latin typeface="HYShuSongErF" panose="02010600000101010101" pitchFamily="2" charset="-122"/>
                <a:ea typeface="HYShuSongErF" panose="02010600000101010101" pitchFamily="2" charset="-122"/>
              </a:rPr>
              <a:t>社交平台推广</a:t>
            </a:r>
          </a:p>
        </p:txBody>
      </p:sp>
      <p:sp>
        <p:nvSpPr>
          <p:cNvPr id="45" name="TextBox 12"/>
          <p:cNvSpPr txBox="1"/>
          <p:nvPr/>
        </p:nvSpPr>
        <p:spPr>
          <a:xfrm>
            <a:off x="1508222" y="3902070"/>
            <a:ext cx="25336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dirty="0">
                <a:latin typeface="HYShuSongErF" panose="02010600000101010101" pitchFamily="2" charset="-122"/>
                <a:ea typeface="HYShuSongErF" panose="02010600000101010101" pitchFamily="2" charset="-122"/>
              </a:rPr>
              <a:t>新媒体推广</a:t>
            </a:r>
          </a:p>
        </p:txBody>
      </p:sp>
      <p:sp>
        <p:nvSpPr>
          <p:cNvPr id="47" name="TextBox 15"/>
          <p:cNvSpPr txBox="1"/>
          <p:nvPr/>
        </p:nvSpPr>
        <p:spPr>
          <a:xfrm>
            <a:off x="1136254" y="2174654"/>
            <a:ext cx="2527673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在各大市场、应用商店、下载站覆盖上线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APP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1498600" y="4377690"/>
            <a:ext cx="2556510" cy="1397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新媒体平台包括微信公众号、搜狐号、头条号、百家号等移动应用为主的自媒体，有相对成熟的推荐机制和品牌曝光度，写一些引导用户下载的软文</a:t>
            </a:r>
          </a:p>
        </p:txBody>
      </p:sp>
      <p:sp>
        <p:nvSpPr>
          <p:cNvPr id="50" name="TextBox 15"/>
          <p:cNvSpPr txBox="1"/>
          <p:nvPr/>
        </p:nvSpPr>
        <p:spPr>
          <a:xfrm>
            <a:off x="8021559" y="4652961"/>
            <a:ext cx="2527673" cy="838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QQ、微信、微博等社交平台可以通过互动、互推、转发活动进行曝光</a:t>
            </a:r>
          </a:p>
        </p:txBody>
      </p:sp>
      <p:sp>
        <p:nvSpPr>
          <p:cNvPr id="2" name="TextBox 15"/>
          <p:cNvSpPr txBox="1"/>
          <p:nvPr/>
        </p:nvSpPr>
        <p:spPr>
          <a:xfrm>
            <a:off x="8021320" y="1913890"/>
            <a:ext cx="3025775" cy="1397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通过与各大博物馆展厅形成合作，数字博物馆平台为其提供介绍等详细信息，打造“云展厅”，线下博物馆帮助产品推广，形成双向合作，使得文物更加走近大众生活。</a:t>
            </a:r>
          </a:p>
        </p:txBody>
      </p:sp>
      <p:sp>
        <p:nvSpPr>
          <p:cNvPr id="3" name="TextBox 12"/>
          <p:cNvSpPr txBox="1"/>
          <p:nvPr/>
        </p:nvSpPr>
        <p:spPr>
          <a:xfrm>
            <a:off x="7787102" y="1438270"/>
            <a:ext cx="2533650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dirty="0">
                <a:latin typeface="HYShuSongErF" panose="02010600000101010101" pitchFamily="2" charset="-122"/>
                <a:ea typeface="HYShuSongErF" panose="02010600000101010101" pitchFamily="2" charset="-122"/>
              </a:rPr>
              <a:t>联合线下博物馆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7411" y="-145538"/>
            <a:ext cx="665794" cy="250270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 flipH="1">
            <a:off x="462011" y="859426"/>
            <a:ext cx="26155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spc="300" dirty="0">
                <a:latin typeface="HYShuSongErF" panose="02010600000101010101" pitchFamily="2" charset="-122"/>
                <a:ea typeface="HYShuSongErF" panose="02010600000101010101" pitchFamily="2" charset="-122"/>
              </a:rPr>
              <a:t>推广方案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" y="0"/>
            <a:ext cx="12188826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7411" y="-145538"/>
            <a:ext cx="665794" cy="250270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 flipH="1">
            <a:off x="462011" y="859426"/>
            <a:ext cx="26155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spc="300" dirty="0">
                <a:latin typeface="HYShuSongErF" panose="02010600000101010101" pitchFamily="2" charset="-122"/>
                <a:ea typeface="HYShuSongErF" panose="02010600000101010101" pitchFamily="2" charset="-122"/>
              </a:rPr>
              <a:t>运营规划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75418" y="2058578"/>
            <a:ext cx="7437748" cy="357905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spcAft>
                <a:spcPts val="600"/>
              </a:spcAft>
              <a:buClr>
                <a:srgbClr val="CFB273"/>
              </a:buClr>
              <a:buFont typeface="Wingdings" panose="05000000000000000000" charset="0"/>
              <a:buChar char="Ø"/>
            </a:pPr>
            <a:r>
              <a:rPr lang="zh-CN" sz="2000" b="0" dirty="0">
                <a:ea typeface="宋体" panose="02010600030101010101" pitchFamily="2" charset="-122"/>
              </a:rPr>
              <a:t>吸引用户</a:t>
            </a:r>
            <a:r>
              <a:rPr lang="zh-CN" sz="2000" b="0" dirty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zh-CN" sz="2000" b="0" dirty="0">
                <a:ea typeface="宋体" panose="02010600030101010101" pitchFamily="2" charset="-122"/>
              </a:rPr>
              <a:t>把用户留住</a:t>
            </a:r>
            <a:r>
              <a:rPr lang="zh-CN" sz="2000" b="0" dirty="0">
                <a:latin typeface="Calibri" panose="020F0502020204030204" charset="0"/>
                <a:ea typeface="宋体" panose="02010600030101010101" pitchFamily="2" charset="-122"/>
              </a:rPr>
              <a:t>，进一步推广获得更多用户</a:t>
            </a:r>
          </a:p>
          <a:p>
            <a:pPr marL="171450" indent="-171450" fontAlgn="auto">
              <a:lnSpc>
                <a:spcPct val="150000"/>
              </a:lnSpc>
              <a:spcAft>
                <a:spcPts val="600"/>
              </a:spcAft>
              <a:buClr>
                <a:srgbClr val="CFB273"/>
              </a:buClr>
              <a:buFont typeface="Wingdings" panose="05000000000000000000" charset="0"/>
              <a:buChar char="Ø"/>
            </a:pPr>
            <a:r>
              <a:rPr lang="zh-CN" sz="2000" b="0" dirty="0">
                <a:ea typeface="宋体" panose="02010600030101010101" pitchFamily="2" charset="-122"/>
              </a:rPr>
              <a:t>扩大用户群</a:t>
            </a:r>
            <a:r>
              <a:rPr lang="zh-CN" sz="2000" b="0" dirty="0"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zh-CN" sz="2000" b="0" dirty="0">
                <a:ea typeface="宋体" panose="02010600030101010101" pitchFamily="2" charset="-122"/>
              </a:rPr>
              <a:t>提高用户活跃度</a:t>
            </a:r>
          </a:p>
          <a:p>
            <a:pPr marL="171450" indent="-171450" fontAlgn="auto">
              <a:lnSpc>
                <a:spcPct val="150000"/>
              </a:lnSpc>
              <a:spcAft>
                <a:spcPts val="600"/>
              </a:spcAft>
              <a:buClr>
                <a:srgbClr val="CFB273"/>
              </a:buClr>
              <a:buFont typeface="Wingdings" panose="05000000000000000000" charset="0"/>
              <a:buChar char="Ø"/>
            </a:pPr>
            <a:r>
              <a:rPr lang="zh-CN" sz="2000" b="0" dirty="0">
                <a:ea typeface="宋体" panose="02010600030101010101" pitchFamily="2" charset="-122"/>
              </a:rPr>
              <a:t>基础运营： 维护产品正常运作的日常</a:t>
            </a:r>
            <a:r>
              <a:rPr lang="zh-CN" sz="2000" b="0" dirty="0">
                <a:latin typeface="Calibri" panose="020F0502020204030204" charset="0"/>
                <a:ea typeface="宋体" panose="02010600030101010101" pitchFamily="2" charset="-122"/>
              </a:rPr>
              <a:t>、</a:t>
            </a:r>
            <a:r>
              <a:rPr lang="zh-CN" sz="2000" b="0" dirty="0">
                <a:ea typeface="宋体" panose="02010600030101010101" pitchFamily="2" charset="-122"/>
              </a:rPr>
              <a:t>普通的工作</a:t>
            </a:r>
          </a:p>
          <a:p>
            <a:pPr marL="171450" indent="-171450" fontAlgn="auto">
              <a:lnSpc>
                <a:spcPct val="150000"/>
              </a:lnSpc>
              <a:spcAft>
                <a:spcPts val="600"/>
              </a:spcAft>
              <a:buClr>
                <a:srgbClr val="CFB273"/>
              </a:buClr>
              <a:buFont typeface="Wingdings" panose="05000000000000000000" charset="0"/>
              <a:buChar char="Ø"/>
            </a:pPr>
            <a:r>
              <a:rPr lang="zh-CN" sz="2000" b="0" dirty="0">
                <a:ea typeface="宋体" panose="02010600030101010101" pitchFamily="2" charset="-122"/>
              </a:rPr>
              <a:t>用户运营： 负责用户的维护，扩大用户数量提升用户活跃度。对于部分核心用户的沟通和运营，有利于通过他们进行活动的预热推广，也可从他们那得到第一手的调研数据和用户反馈</a:t>
            </a:r>
          </a:p>
          <a:p>
            <a:pPr marL="171450" lvl="0" indent="-171450" fontAlgn="auto">
              <a:lnSpc>
                <a:spcPct val="150000"/>
              </a:lnSpc>
              <a:spcAft>
                <a:spcPts val="600"/>
              </a:spcAft>
              <a:buClr>
                <a:srgbClr val="CFB273"/>
              </a:buClr>
              <a:buFont typeface="Wingdings" panose="05000000000000000000" charset="0"/>
              <a:buChar char="Ø"/>
            </a:pPr>
            <a:r>
              <a:rPr lang="zh-CN" sz="2000" b="0" dirty="0">
                <a:solidFill>
                  <a:schemeClr val="tx1"/>
                </a:solidFill>
                <a:ea typeface="宋体" panose="02010600030101010101" pitchFamily="2" charset="-122"/>
              </a:rPr>
              <a:t>内容运营： 对产品的内容进行指导、推荐、整合和推广</a:t>
            </a:r>
          </a:p>
        </p:txBody>
      </p:sp>
      <p:sp>
        <p:nvSpPr>
          <p:cNvPr id="4" name="矩形 3"/>
          <p:cNvSpPr/>
          <p:nvPr/>
        </p:nvSpPr>
        <p:spPr>
          <a:xfrm>
            <a:off x="888286" y="2058578"/>
            <a:ext cx="2344043" cy="349570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1" name="图片 10" descr="标题框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7" y="1938421"/>
            <a:ext cx="9100030" cy="367183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95395" y="3113405"/>
            <a:ext cx="43580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latin typeface="华文中宋" panose="02010600040101010101" charset="-122"/>
                <a:ea typeface="华文中宋" panose="02010600040101010101" charset="-122"/>
              </a:rPr>
              <a:t>谢谢观看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pic>
        <p:nvPicPr>
          <p:cNvPr id="34" name="图片 33" descr="项目序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246" y="1816210"/>
            <a:ext cx="1436501" cy="1432313"/>
          </a:xfrm>
          <a:prstGeom prst="rect">
            <a:avLst/>
          </a:prstGeom>
        </p:spPr>
      </p:pic>
      <p:pic>
        <p:nvPicPr>
          <p:cNvPr id="35" name="图片 34" descr="项目序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816210"/>
            <a:ext cx="1436501" cy="1432313"/>
          </a:xfrm>
          <a:prstGeom prst="rect">
            <a:avLst/>
          </a:prstGeom>
        </p:spPr>
      </p:pic>
      <p:pic>
        <p:nvPicPr>
          <p:cNvPr id="36" name="图片 35" descr="项目序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345" y="1816210"/>
            <a:ext cx="1436501" cy="1432313"/>
          </a:xfrm>
          <a:prstGeom prst="rect">
            <a:avLst/>
          </a:prstGeom>
        </p:spPr>
      </p:pic>
      <p:pic>
        <p:nvPicPr>
          <p:cNvPr id="37" name="图片 36" descr="项目序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44" y="1816210"/>
            <a:ext cx="1436501" cy="14323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67461" y="90288"/>
            <a:ext cx="861774" cy="13958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4400" spc="600" dirty="0">
                <a:solidFill>
                  <a:srgbClr val="FFFFFF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目录</a:t>
            </a:r>
          </a:p>
        </p:txBody>
      </p:sp>
      <p:sp>
        <p:nvSpPr>
          <p:cNvPr id="24" name="矩形 23"/>
          <p:cNvSpPr/>
          <p:nvPr/>
        </p:nvSpPr>
        <p:spPr>
          <a:xfrm>
            <a:off x="8906124" y="2221852"/>
            <a:ext cx="73866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HYShuSongErF" panose="02010600000101010101" pitchFamily="2" charset="-122"/>
                <a:ea typeface="HYShuSongErF" panose="02010600000101010101" pitchFamily="2" charset="-122"/>
              </a:rPr>
              <a:t>肆</a:t>
            </a:r>
          </a:p>
        </p:txBody>
      </p:sp>
      <p:sp>
        <p:nvSpPr>
          <p:cNvPr id="58" name="矩形 57"/>
          <p:cNvSpPr/>
          <p:nvPr/>
        </p:nvSpPr>
        <p:spPr>
          <a:xfrm>
            <a:off x="6850612" y="2232012"/>
            <a:ext cx="73866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HYShuSongErF" panose="02010600000101010101" pitchFamily="2" charset="-122"/>
                <a:ea typeface="HYShuSongErF" panose="02010600000101010101" pitchFamily="2" charset="-122"/>
              </a:rPr>
              <a:t>叁</a:t>
            </a:r>
          </a:p>
        </p:txBody>
      </p:sp>
      <p:sp>
        <p:nvSpPr>
          <p:cNvPr id="62" name="矩形 61"/>
          <p:cNvSpPr/>
          <p:nvPr/>
        </p:nvSpPr>
        <p:spPr>
          <a:xfrm>
            <a:off x="4803352" y="2232012"/>
            <a:ext cx="73866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HYShuSongErF" panose="02010600000101010101" pitchFamily="2" charset="-122"/>
                <a:ea typeface="HYShuSongErF" panose="02010600000101010101" pitchFamily="2" charset="-122"/>
              </a:rPr>
              <a:t>贰</a:t>
            </a:r>
          </a:p>
        </p:txBody>
      </p:sp>
      <p:sp>
        <p:nvSpPr>
          <p:cNvPr id="64" name="文本框 63"/>
          <p:cNvSpPr txBox="1"/>
          <p:nvPr/>
        </p:nvSpPr>
        <p:spPr>
          <a:xfrm flipH="1">
            <a:off x="2762217" y="3344552"/>
            <a:ext cx="521335" cy="2662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200" spc="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市场分析</a:t>
            </a:r>
          </a:p>
        </p:txBody>
      </p:sp>
      <p:sp>
        <p:nvSpPr>
          <p:cNvPr id="66" name="矩形 65"/>
          <p:cNvSpPr/>
          <p:nvPr/>
        </p:nvSpPr>
        <p:spPr>
          <a:xfrm>
            <a:off x="2762058" y="2232012"/>
            <a:ext cx="73866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HYShuSongErF" panose="02010600000101010101" pitchFamily="2" charset="-122"/>
                <a:ea typeface="HYShuSongErF" panose="02010600000101010101" pitchFamily="2" charset="-122"/>
              </a:rPr>
              <a:t>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421762" y="135870"/>
            <a:ext cx="369332" cy="1256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zh-CN" sz="1200" spc="300" dirty="0">
                <a:solidFill>
                  <a:srgbClr val="FFFFFF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CONTENTS</a:t>
            </a:r>
            <a:endParaRPr kumimoji="1" lang="zh-CN" altLang="en-US" sz="1200" spc="300" dirty="0">
              <a:solidFill>
                <a:srgbClr val="FFFFFF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99001" y="135870"/>
            <a:ext cx="369332" cy="12566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zh-CN" sz="1200" spc="300" dirty="0">
                <a:solidFill>
                  <a:srgbClr val="FFFFFF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CONTENTS</a:t>
            </a:r>
            <a:endParaRPr kumimoji="1" lang="zh-CN" altLang="en-US" sz="1200" spc="300" dirty="0">
              <a:solidFill>
                <a:srgbClr val="FFFFFF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 flipH="1">
            <a:off x="4824062" y="3344552"/>
            <a:ext cx="521335" cy="2662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zh-CN" altLang="en-US" sz="2200" spc="600" dirty="0">
                <a:latin typeface="HYShuSongErF" panose="02010600000101010101" pitchFamily="2" charset="-122"/>
                <a:ea typeface="HYShuSongErF" panose="02010600000101010101" pitchFamily="2" charset="-122"/>
                <a:sym typeface="+mn-ea"/>
              </a:rPr>
              <a:t>产品定位及目标</a:t>
            </a:r>
            <a:endParaRPr kumimoji="1" lang="zh-CN" altLang="en-US" sz="2200" spc="600" dirty="0">
              <a:solidFill>
                <a:srgbClr val="000000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 flipH="1">
            <a:off x="6864952" y="3344552"/>
            <a:ext cx="521335" cy="2662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kumimoji="1" lang="zh-CN" altLang="en-US" sz="2200" spc="600" dirty="0">
                <a:latin typeface="HYShuSongErF" panose="02010600000101010101" pitchFamily="2" charset="-122"/>
                <a:ea typeface="HYShuSongErF" panose="02010600000101010101" pitchFamily="2" charset="-122"/>
                <a:sym typeface="+mn-ea"/>
              </a:rPr>
              <a:t>产品内容策划</a:t>
            </a:r>
            <a:endParaRPr kumimoji="1" lang="zh-CN" altLang="en-US" sz="2200" spc="600" dirty="0">
              <a:solidFill>
                <a:srgbClr val="000000"/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 flipH="1">
            <a:off x="8905842" y="3344552"/>
            <a:ext cx="521335" cy="26621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200" spc="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推广与运营方案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1" name="图片 10" descr="标题框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7" y="1938421"/>
            <a:ext cx="9100030" cy="3671834"/>
          </a:xfrm>
          <a:prstGeom prst="rect">
            <a:avLst/>
          </a:prstGeom>
        </p:spPr>
      </p:pic>
      <p:pic>
        <p:nvPicPr>
          <p:cNvPr id="12" name="图片 11" descr="项目序号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4" y="980728"/>
            <a:ext cx="1942748" cy="1937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06844" y="3036814"/>
            <a:ext cx="3890256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zh-CN" altLang="en-US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市场分析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88360" y="3862070"/>
            <a:ext cx="5803900" cy="534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行业市场分析</a:t>
            </a:r>
            <a:r>
              <a:rPr lang="en-US" altLang="zh-CN" sz="24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&amp;</a:t>
            </a:r>
            <a:r>
              <a:rPr lang="zh-CN" altLang="en-US" sz="24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竞争对手或同类产品分析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5777613" y="1611769"/>
            <a:ext cx="7386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壹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" y="0"/>
            <a:ext cx="12188825" cy="6858000"/>
          </a:xfrm>
          <a:prstGeom prst="rect">
            <a:avLst/>
          </a:prstGeom>
        </p:spPr>
      </p:pic>
      <p:pic>
        <p:nvPicPr>
          <p:cNvPr id="16" name="图片 15" descr="标题框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83" y="631055"/>
            <a:ext cx="3662998" cy="9984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109970" y="2108835"/>
            <a:ext cx="5039360" cy="38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2600" algn="just" fontAlgn="auto">
              <a:lnSpc>
                <a:spcPct val="125000"/>
              </a:lnSpc>
              <a:spcAft>
                <a:spcPts val="600"/>
              </a:spcAft>
              <a:extLst>
                <a:ext uri="{35155182-B16C-46BC-9424-99874614C6A1}">
                  <wpsdc:indentchars xmlns="" xmlns:wpsdc="http://www.wps.cn/officeDocument/2017/drawingmlCustomData" val="200" checksum="3297843772"/>
                </a:ext>
              </a:extLst>
            </a:pPr>
            <a:r>
              <a:rPr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2016年，由国家文物局</a:t>
            </a:r>
            <a:r>
              <a:rPr lang="zh-CN"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等</a:t>
            </a:r>
            <a:r>
              <a:rPr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五部门联合印发了《“互联网+中华文明”三年行动计划》明确了“应鼓励各类市场主体，以市场需求为导向，以互联网创新成果为支撑，依托文物信息资源，重点开展互联网+文物教育、文物</a:t>
            </a:r>
            <a:r>
              <a:rPr lang="en-US"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+</a:t>
            </a:r>
            <a:r>
              <a:rPr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文创、文物素材再造、文物动漫游戏、文物旅游，以及渠道拓展与聚合等工作”</a:t>
            </a:r>
            <a:r>
              <a:rPr lang="zh-CN"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。</a:t>
            </a:r>
          </a:p>
          <a:p>
            <a:pPr indent="482600" algn="just" fontAlgn="auto">
              <a:lnSpc>
                <a:spcPct val="125000"/>
              </a:lnSpc>
              <a:spcAft>
                <a:spcPts val="600"/>
              </a:spcAft>
              <a:extLst>
                <a:ext uri="{35155182-B16C-46BC-9424-99874614C6A1}">
                  <wpsdc:indentchars xmlns="" xmlns:wpsdc="http://www.wps.cn/officeDocument/2017/drawingmlCustomData" val="200" checksum="3297843772"/>
                </a:ext>
              </a:extLst>
            </a:pPr>
            <a:r>
              <a:rPr lang="zh-CN" sz="1600" spc="3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如今数字化文物的展示主要都由各地博物馆牵头进行，目前已形成了由故宫博物馆、河南博物院等博物馆牵头带动的数字博物馆应用市场，但其展示物品仅局限于馆藏物品，无法建立不同文物之间的联系。</a:t>
            </a:r>
          </a:p>
        </p:txBody>
      </p:sp>
      <p:pic>
        <p:nvPicPr>
          <p:cNvPr id="4" name="图片 3" descr="F8B737D0-0C7A-40E0-B351-0F7B18D2EDD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8" y="2341049"/>
            <a:ext cx="4543144" cy="34073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 flipH="1">
            <a:off x="4650079" y="873707"/>
            <a:ext cx="2943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行业市场分析</a:t>
            </a:r>
          </a:p>
        </p:txBody>
      </p:sp>
      <p:pic>
        <p:nvPicPr>
          <p:cNvPr id="17" name="图片 16" descr="项目符号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29" y="2108549"/>
            <a:ext cx="303362" cy="306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" y="0"/>
            <a:ext cx="12188826" cy="6858000"/>
          </a:xfrm>
          <a:prstGeom prst="rect">
            <a:avLst/>
          </a:prstGeom>
        </p:spPr>
      </p:pic>
      <p:sp>
        <p:nvSpPr>
          <p:cNvPr id="13" name="Rectangle 1" descr="TextBox 9"/>
          <p:cNvSpPr/>
          <p:nvPr/>
        </p:nvSpPr>
        <p:spPr bwMode="auto">
          <a:xfrm>
            <a:off x="5323480" y="4411589"/>
            <a:ext cx="1609090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b="1" dirty="0">
                <a:latin typeface="HYShuSongErF" panose="02010600000101010101" pitchFamily="2" charset="-122"/>
                <a:ea typeface="HYShuSongErF" panose="02010600000101010101" pitchFamily="2" charset="-122"/>
                <a:cs typeface="Source Sans Pro Bold" panose="020B0503030403020204" pitchFamily="34" charset="0"/>
                <a:sym typeface="Source Sans Pro Bold" panose="020B0503030403020204" pitchFamily="34" charset="0"/>
              </a:rPr>
              <a:t>中华文物云官网</a:t>
            </a:r>
          </a:p>
        </p:txBody>
      </p:sp>
      <p:sp>
        <p:nvSpPr>
          <p:cNvPr id="20" name="Rectangle 3" descr="TextBox 11"/>
          <p:cNvSpPr/>
          <p:nvPr/>
        </p:nvSpPr>
        <p:spPr bwMode="auto">
          <a:xfrm>
            <a:off x="1809909" y="4411589"/>
            <a:ext cx="1149350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b="1" dirty="0">
                <a:latin typeface="HYShuSongErF" panose="02010600000101010101" pitchFamily="2" charset="-122"/>
                <a:ea typeface="HYShuSongErF" panose="02010600000101010101" pitchFamily="2" charset="-122"/>
                <a:cs typeface="Source Sans Pro Bold" panose="020B0503030403020204" pitchFamily="34" charset="0"/>
                <a:sym typeface="Source Sans Pro Bold" panose="020B0503030403020204" pitchFamily="34" charset="0"/>
              </a:rPr>
              <a:t>中华珍宝馆</a:t>
            </a:r>
          </a:p>
        </p:txBody>
      </p:sp>
      <p:sp>
        <p:nvSpPr>
          <p:cNvPr id="22" name="Rectangle 5" descr="TextBox 13"/>
          <p:cNvSpPr/>
          <p:nvPr/>
        </p:nvSpPr>
        <p:spPr bwMode="auto">
          <a:xfrm>
            <a:off x="8474721" y="4411589"/>
            <a:ext cx="2528570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b="1" dirty="0">
                <a:latin typeface="HYShuSongErF" panose="02010600000101010101" pitchFamily="2" charset="-122"/>
                <a:ea typeface="HYShuSongErF" panose="02010600000101010101" pitchFamily="2" charset="-122"/>
                <a:cs typeface="Source Sans Pro Bold" panose="020B0503030403020204" pitchFamily="34" charset="0"/>
                <a:sym typeface="Source Sans Pro Bold" panose="020B0503030403020204" pitchFamily="34" charset="0"/>
              </a:rPr>
              <a:t>中国国家博物馆数字展厅</a:t>
            </a:r>
          </a:p>
        </p:txBody>
      </p:sp>
      <p:sp>
        <p:nvSpPr>
          <p:cNvPr id="24" name="Rectangle 7" descr="TextBox 15"/>
          <p:cNvSpPr/>
          <p:nvPr/>
        </p:nvSpPr>
        <p:spPr bwMode="auto">
          <a:xfrm>
            <a:off x="4809760" y="5019919"/>
            <a:ext cx="2641600" cy="111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官网目前主要是实现了VR展览功能，对精品展览实现虚拟化，让用户可以在云端漫游展览欣赏文物展品</a:t>
            </a:r>
          </a:p>
        </p:txBody>
      </p:sp>
      <p:sp>
        <p:nvSpPr>
          <p:cNvPr id="28" name="Rectangle 7" descr="TextBox 15"/>
          <p:cNvSpPr/>
          <p:nvPr/>
        </p:nvSpPr>
        <p:spPr bwMode="auto">
          <a:xfrm>
            <a:off x="1018540" y="4911090"/>
            <a:ext cx="2734945" cy="139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中华珍宝馆是一个结合了从晋代到当代的海量书画资料的安卓软件，对于书画图片可以实现放大参观细节和进行专业的作品介绍，是一个中华字画的线上博物馆。</a:t>
            </a:r>
          </a:p>
        </p:txBody>
      </p:sp>
      <p:sp>
        <p:nvSpPr>
          <p:cNvPr id="29" name="Rectangle 7" descr="TextBox 15"/>
          <p:cNvSpPr/>
          <p:nvPr/>
        </p:nvSpPr>
        <p:spPr bwMode="auto">
          <a:xfrm>
            <a:off x="8507165" y="5019919"/>
            <a:ext cx="2641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中国国家博物馆为过往的专题展览提供了实景观展体验，可以像身处博物馆内一样“边走边看”。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580" y="1437640"/>
            <a:ext cx="2720340" cy="2642235"/>
          </a:xfrm>
          <a:prstGeom prst="ellipse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29684" t="5532" r="29418" b="4291"/>
          <a:stretch>
            <a:fillRect/>
          </a:stretch>
        </p:blipFill>
        <p:spPr>
          <a:xfrm>
            <a:off x="1018540" y="1438275"/>
            <a:ext cx="2731770" cy="2731770"/>
          </a:xfrm>
          <a:prstGeom prst="ellipse">
            <a:avLst/>
          </a:prstGeom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5"/>
          <a:srcRect l="8530" r="8530"/>
          <a:stretch>
            <a:fillRect/>
          </a:stretch>
        </p:blipFill>
        <p:spPr>
          <a:xfrm>
            <a:off x="8549005" y="1464945"/>
            <a:ext cx="2635250" cy="2635250"/>
          </a:xfrm>
          <a:prstGeom prst="ellipse">
            <a:avLst/>
          </a:prstGeom>
        </p:spPr>
      </p:pic>
      <p:pic>
        <p:nvPicPr>
          <p:cNvPr id="16" name="图片 15" descr="标题框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75" y="320675"/>
            <a:ext cx="2996565" cy="8166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flipH="1">
            <a:off x="4933315" y="487045"/>
            <a:ext cx="24072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竞品分析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" y="0"/>
            <a:ext cx="12188826" cy="6858000"/>
          </a:xfrm>
          <a:prstGeom prst="rect">
            <a:avLst/>
          </a:prstGeom>
        </p:spPr>
      </p:pic>
      <p:pic>
        <p:nvPicPr>
          <p:cNvPr id="11" name="图片 10" descr="标题框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7" y="1938421"/>
            <a:ext cx="9100030" cy="3671834"/>
          </a:xfrm>
          <a:prstGeom prst="rect">
            <a:avLst/>
          </a:prstGeom>
        </p:spPr>
      </p:pic>
      <p:pic>
        <p:nvPicPr>
          <p:cNvPr id="12" name="图片 11" descr="项目序号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4" y="980728"/>
            <a:ext cx="1942748" cy="1937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47465" y="3060700"/>
            <a:ext cx="44938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zh-CN" altLang="en-US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产品定位及目标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76481" y="3767290"/>
            <a:ext cx="3975136" cy="534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产品定位</a:t>
            </a:r>
            <a:r>
              <a:rPr kumimoji="1" lang="en-US" altLang="zh-CN" sz="24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&amp;</a:t>
            </a:r>
            <a:r>
              <a:rPr kumimoji="1" lang="zh-CN" altLang="en-US" sz="24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用户群分析</a:t>
            </a:r>
          </a:p>
        </p:txBody>
      </p:sp>
      <p:sp>
        <p:nvSpPr>
          <p:cNvPr id="18" name="矩形 17"/>
          <p:cNvSpPr/>
          <p:nvPr/>
        </p:nvSpPr>
        <p:spPr>
          <a:xfrm>
            <a:off x="5777613" y="1611769"/>
            <a:ext cx="73866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0" name="图片 9" descr="标题框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83" y="631055"/>
            <a:ext cx="3662998" cy="9984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03455" y="2416051"/>
            <a:ext cx="9310474" cy="319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82600" algn="just" fontAlgn="auto">
              <a:lnSpc>
                <a:spcPct val="150000"/>
              </a:lnSpc>
              <a:spcAft>
                <a:spcPts val="1200"/>
              </a:spcAft>
              <a:extLst>
                <a:ext uri="{35155182-B16C-46BC-9424-99874614C6A1}">
                  <wpsdc:indentchars xmlns="" xmlns:wpsdc="http://www.wps.cn/officeDocument/2017/drawingmlCustomData" val="200" checksum="3297843772"/>
                </a:ext>
              </a:extLst>
            </a:pPr>
            <a:r>
              <a:rPr lang="zh-CN" altLang="en-US" sz="1600" spc="3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数字博物馆能够满足人们足不出户</a:t>
            </a:r>
            <a:r>
              <a:rPr sz="1600" spc="3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，掌上了解中国各大博物馆的文物信息，让用户在线上了解国家宝藏，同时也契合了国家疫情防控的要求。数字博物馆在线营造“云看展”，“云游览模式”，盘活数字资源并深度加工，在线营造“云看展”这一游览博物馆的新模式，通过网络将展览将具有丰富内涵的文化产品呈现给观众。以批量化文物和展览数据采集为支撑，以科普为目的，努力向线上拓展、向“云端”延伸、向群众靠近，把在线展览展示和创意传播建设成为博物馆的又一个主战场。</a:t>
            </a:r>
          </a:p>
          <a:p>
            <a:pPr indent="482600" algn="just" fontAlgn="auto">
              <a:lnSpc>
                <a:spcPct val="150000"/>
              </a:lnSpc>
              <a:spcAft>
                <a:spcPts val="1200"/>
              </a:spcAft>
              <a:extLst>
                <a:ext uri="{35155182-B16C-46BC-9424-99874614C6A1}">
                  <wpsdc:indentchars xmlns="" xmlns:wpsdc="http://www.wps.cn/officeDocument/2017/drawingmlCustomData" val="200" checksum="3297843772"/>
                </a:ext>
              </a:extLst>
            </a:pPr>
            <a:r>
              <a:rPr sz="1600" spc="300" dirty="0">
                <a:latin typeface="HYShuSongErF" panose="02010600000101010101" pitchFamily="2" charset="-122"/>
                <a:ea typeface="HYShuSongErF" panose="02010600000101010101" pitchFamily="2" charset="-122"/>
                <a:cs typeface="微软雅黑" panose="020B0503020204020204" charset="-122"/>
              </a:rPr>
              <a:t>目前能满足人们需求——获取海量文物信息、汇聚全国各博物馆展厅藏品并展示的安卓应用暂时空缺。因此，该产品有较好的市场前景，基本无竞争对手。</a:t>
            </a:r>
          </a:p>
        </p:txBody>
      </p:sp>
      <p:pic>
        <p:nvPicPr>
          <p:cNvPr id="4" name="图片 3" descr="项目符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93" y="2415917"/>
            <a:ext cx="303362" cy="306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flipH="1">
            <a:off x="4650079" y="873707"/>
            <a:ext cx="294328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产品定位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" y="0"/>
            <a:ext cx="12188826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9961" y="271022"/>
            <a:ext cx="665794" cy="250270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392821" y="630790"/>
            <a:ext cx="2919805" cy="568960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5878" y="2337882"/>
            <a:ext cx="667632" cy="49749"/>
          </a:xfrm>
          <a:prstGeom prst="rect">
            <a:avLst/>
          </a:prstGeom>
          <a:solidFill>
            <a:srgbClr val="C7AE58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YShuSongErF" panose="02010600000101010101" pitchFamily="2" charset="-122"/>
              <a:ea typeface="HYShuSongErF" panose="0201060000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544561" y="1275986"/>
            <a:ext cx="26155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spc="300" dirty="0">
                <a:latin typeface="HYShuSongErF" panose="02010600000101010101" pitchFamily="2" charset="-122"/>
                <a:ea typeface="HYShuSongErF" panose="02010600000101010101" pitchFamily="2" charset="-122"/>
              </a:rPr>
              <a:t>用户群分析</a:t>
            </a:r>
          </a:p>
        </p:txBody>
      </p:sp>
      <p:pic>
        <p:nvPicPr>
          <p:cNvPr id="2" name="图片 1" descr="d849091a6609411ead091ca58e8e1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225" y="898525"/>
            <a:ext cx="3435350" cy="5153660"/>
          </a:xfrm>
          <a:prstGeom prst="rect">
            <a:avLst/>
          </a:prstGeom>
          <a:ln>
            <a:solidFill>
              <a:srgbClr val="7A563B">
                <a:alpha val="50000"/>
              </a:srgbClr>
            </a:solidFill>
          </a:ln>
        </p:spPr>
      </p:pic>
      <p:sp>
        <p:nvSpPr>
          <p:cNvPr id="27" name="TextBox 15"/>
          <p:cNvSpPr txBox="1"/>
          <p:nvPr/>
        </p:nvSpPr>
        <p:spPr>
          <a:xfrm>
            <a:off x="1733704" y="2989390"/>
            <a:ext cx="3734435" cy="20285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对国家历史文物感兴趣的群众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有参展需求，给想参观博物馆但无法到达现场的群众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HYShuSongErF" panose="02010600000101010101" pitchFamily="2" charset="-122"/>
              <a:ea typeface="HYShuSongErF" panose="02010600000101010101" pitchFamily="2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为需要在线获取历史文物信息的群众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6" cy="6858000"/>
          </a:xfrm>
          <a:prstGeom prst="rect">
            <a:avLst/>
          </a:prstGeom>
        </p:spPr>
      </p:pic>
      <p:pic>
        <p:nvPicPr>
          <p:cNvPr id="11" name="图片 10" descr="标题框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77" y="1938421"/>
            <a:ext cx="9100030" cy="3671834"/>
          </a:xfrm>
          <a:prstGeom prst="rect">
            <a:avLst/>
          </a:prstGeom>
        </p:spPr>
      </p:pic>
      <p:pic>
        <p:nvPicPr>
          <p:cNvPr id="12" name="图片 11" descr="项目序号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4" y="980728"/>
            <a:ext cx="1942748" cy="193708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49284" y="3421558"/>
            <a:ext cx="3890256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kumimoji="1" lang="zh-CN" altLang="en-US" sz="4000" spc="600" dirty="0">
                <a:latin typeface="HYShuSongErF" panose="02010600000101010101" pitchFamily="2" charset="-122"/>
                <a:ea typeface="HYShuSongErF" panose="02010600000101010101" pitchFamily="2" charset="-122"/>
              </a:rPr>
              <a:t>产品内容策划</a:t>
            </a:r>
          </a:p>
        </p:txBody>
      </p:sp>
      <p:sp>
        <p:nvSpPr>
          <p:cNvPr id="18" name="矩形 17"/>
          <p:cNvSpPr/>
          <p:nvPr/>
        </p:nvSpPr>
        <p:spPr>
          <a:xfrm>
            <a:off x="5777613" y="1611769"/>
            <a:ext cx="73866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HYShuSongErF" panose="02010600000101010101" pitchFamily="2" charset="-122"/>
                <a:ea typeface="HYShuSongErF" panose="02010600000101010101" pitchFamily="2" charset="-122"/>
              </a:rPr>
              <a:t>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647</Words>
  <Application>Microsoft Office PowerPoint</Application>
  <PresentationFormat>自定义</PresentationFormat>
  <Paragraphs>80</Paragraphs>
  <Slides>14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 Unicode MS</vt:lpstr>
      <vt:lpstr>HYShuSongErF</vt:lpstr>
      <vt:lpstr>华文中宋</vt:lpstr>
      <vt:lpstr>Arial</vt:lpstr>
      <vt:lpstr>Calibri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ss ss</dc:creator>
  <cp:lastModifiedBy>凌 雪梅</cp:lastModifiedBy>
  <cp:revision>126</cp:revision>
  <cp:lastPrinted>2019-05-16T19:29:00Z</cp:lastPrinted>
  <dcterms:created xsi:type="dcterms:W3CDTF">2019-05-15T16:30:00Z</dcterms:created>
  <dcterms:modified xsi:type="dcterms:W3CDTF">2021-10-22T01:03:07Z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v1.0_mb_of749pFobtyLfiJoKI2OQQ==</vt:lpwstr>
  </property>
  <property fmtid="{D5CDD505-2E9C-101B-9397-08002B2CF9AE}" pid="4" name="ICV">
    <vt:lpwstr>66C065D1A14F41968811B5C1D73F8DB7</vt:lpwstr>
  </property>
</Properties>
</file>